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9" r:id="rId12"/>
    <p:sldId id="265" r:id="rId13"/>
    <p:sldId id="266" r:id="rId14"/>
    <p:sldId id="267" r:id="rId15"/>
    <p:sldId id="268" r:id="rId16"/>
    <p:sldId id="270" r:id="rId17"/>
    <p:sldId id="271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F3026-986F-F14F-B805-8DE47098495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D0921-975C-8043-A6C8-C49C223BC6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76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1097280"/>
            <a:ext cx="4114800" cy="4114800"/>
          </a:xfrm>
          <a:prstGeom prst="ellipse">
            <a:avLst/>
          </a:prstGeom>
          <a:solidFill>
            <a:srgbClr val="263F7A">
              <a:alpha val="70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8046720" y="-274320"/>
            <a:ext cx="2560320" cy="2560320"/>
          </a:xfrm>
          <a:prstGeom prst="ellipse">
            <a:avLst/>
          </a:prstGeom>
          <a:solidFill>
            <a:srgbClr val="C0392B">
              <a:alpha val="55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-731520" y="3749040"/>
            <a:ext cx="2560320" cy="2560320"/>
          </a:xfrm>
          <a:prstGeom prst="ellipse">
            <a:avLst/>
          </a:prstGeom>
          <a:solidFill>
            <a:srgbClr val="2A7A4F">
              <a:alpha val="55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0" y="4892040"/>
            <a:ext cx="3044952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3044952" y="4892040"/>
            <a:ext cx="304495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6089904" y="4892040"/>
            <a:ext cx="3054096" cy="256032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457200" y="640080"/>
            <a:ext cx="7772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ADN d'origines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457200" y="192024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A8C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Protéger les données  ·  Éclairer les citoyens</a:t>
            </a:r>
            <a:endParaRPr lang="en-US" sz="1800" dirty="0"/>
          </a:p>
          <a:p>
            <a:pPr marL="0" indent="0" algn="l">
              <a:buNone/>
            </a:pPr>
            <a:r>
              <a:rPr lang="en-US" sz="1800" i="1" dirty="0">
                <a:solidFill>
                  <a:srgbClr val="A8C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Encadrer une pratique déjà massive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57200" y="3063240"/>
            <a:ext cx="6858000" cy="45720"/>
          </a:xfrm>
          <a:prstGeom prst="rect">
            <a:avLst/>
          </a:prstGeom>
          <a:solidFill>
            <a:srgbClr val="3A5FA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457200" y="32004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Proposition de loi n° 2312  —  Déposée le 23 décembre 2025</a:t>
            </a:r>
            <a:endParaRPr lang="en-US" sz="13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A4E402F9-4222-3CE0-49C7-1348B3C3BFAA}"/>
              </a:ext>
            </a:extLst>
          </p:cNvPr>
          <p:cNvSpPr/>
          <p:nvPr/>
        </p:nvSpPr>
        <p:spPr>
          <a:xfrm>
            <a:off x="457200" y="420624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 Origines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514350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91440" y="640080"/>
            <a:ext cx="4023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</a:t>
            </a:r>
            <a:endParaRPr lang="en-US" sz="8800" dirty="0"/>
          </a:p>
        </p:txBody>
      </p:sp>
      <p:sp>
        <p:nvSpPr>
          <p:cNvPr id="4" name="Text 2"/>
          <p:cNvSpPr/>
          <p:nvPr/>
        </p:nvSpPr>
        <p:spPr>
          <a:xfrm>
            <a:off x="91440" y="292608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Français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0" y="457200"/>
            <a:ext cx="42976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 déjà réalisé un test ADN d'origines… malgré l'interdiction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572000" y="1920240"/>
            <a:ext cx="109728" cy="50292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4800600" y="182880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100 000 à 150 000 tests réalisés chaque année (CNIL · CESE 2026)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0" y="2697480"/>
            <a:ext cx="109728" cy="50292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4800600" y="260604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L'amende prévue : 3 750 €  —  jamais appliquée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0" y="3474720"/>
            <a:ext cx="109728" cy="50292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4800600" y="338328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Pratique réelle, invisible, sans protection pour les citoyens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164592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514350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91440" y="640080"/>
            <a:ext cx="4023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9/10</a:t>
            </a:r>
            <a:endParaRPr lang="en-US" sz="8800" dirty="0"/>
          </a:p>
        </p:txBody>
      </p:sp>
      <p:sp>
        <p:nvSpPr>
          <p:cNvPr id="4" name="Text 2"/>
          <p:cNvSpPr/>
          <p:nvPr/>
        </p:nvSpPr>
        <p:spPr>
          <a:xfrm>
            <a:off x="91440" y="292608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demandes échouent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0" y="457200"/>
            <a:ext cx="42976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dispositifs publics ne permettent pas d'accéder aux origines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571999" y="1560286"/>
            <a:ext cx="109726" cy="954314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4800600" y="1455964"/>
            <a:ext cx="4069080" cy="10586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CNAOP : 12 213 demandes → seulement 11 % </a:t>
            </a:r>
            <a:r>
              <a:rPr lang="fr-FR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aboutissent à une levée effective du secret.</a:t>
            </a:r>
          </a:p>
          <a:p>
            <a:pPr marL="0" indent="0" algn="l">
              <a:buNone/>
            </a:pPr>
            <a:r>
              <a:rPr lang="fr-FR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(+  12% de communication de l’identité suite au décès et 12 % d’absence de secret constaté après ouverture du dossier)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0" y="2697480"/>
            <a:ext cx="109723" cy="32004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4800600" y="260604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CAPADD : 807 demandes → seulement 11 % d'accès effectif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1999" y="3474720"/>
            <a:ext cx="109724" cy="365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4800600" y="338328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42 % des dossiers clos faute d'identification du parent ou donneur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1999" y="4251960"/>
            <a:ext cx="118875" cy="365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4800600" y="416052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60 % des donneurs introuvables à la CAPADD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0" y="4983480"/>
            <a:ext cx="9144000" cy="164592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514350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91440" y="640080"/>
            <a:ext cx="4023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8800" dirty="0"/>
          </a:p>
        </p:txBody>
      </p:sp>
      <p:sp>
        <p:nvSpPr>
          <p:cNvPr id="4" name="Text 2"/>
          <p:cNvSpPr/>
          <p:nvPr/>
        </p:nvSpPr>
        <p:spPr>
          <a:xfrm>
            <a:off x="91440" y="292608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 réelle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0" y="457200"/>
            <a:ext cx="42976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données partent à l'étranger sans contrôle ni accompagnement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572000" y="1920240"/>
            <a:ext cx="109728" cy="50292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4800600" y="182880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Entreprises étrangères : RGPD difficilement applicable en pratique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0" y="2697480"/>
            <a:ext cx="109728" cy="50292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4800600" y="260604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 label de qualité, aucun accompagnement psychologique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0" y="3474720"/>
            <a:ext cx="109728" cy="50292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4800600" y="338328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question n'est plus « faut-il ouvrir la porte ? »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0" y="4251960"/>
            <a:ext cx="109728" cy="50292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4800600" y="4160520"/>
            <a:ext cx="4069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vraie question : veut-on laisser cette pratique dans l'ombre ?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0" y="4983480"/>
            <a:ext cx="9144000" cy="164592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0" y="-457200"/>
            <a:ext cx="3200400" cy="3200400"/>
          </a:xfrm>
          <a:prstGeom prst="ellipse">
            <a:avLst/>
          </a:prstGeom>
          <a:solidFill>
            <a:srgbClr val="2A7A4F">
              <a:alpha val="40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6858000" y="2286000"/>
            <a:ext cx="3200400" cy="3200400"/>
          </a:xfrm>
          <a:prstGeom prst="ellipse">
            <a:avLst/>
          </a:prstGeom>
          <a:solidFill>
            <a:srgbClr val="C0392B">
              <a:alpha val="40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38404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0" b="1" dirty="0">
                <a:solidFill>
                  <a:srgbClr val="2A7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</a:t>
            </a:r>
            <a:endParaRPr lang="en-US" sz="9000" dirty="0"/>
          </a:p>
        </p:txBody>
      </p:sp>
      <p:sp>
        <p:nvSpPr>
          <p:cNvPr id="5" name="Text 3"/>
          <p:cNvSpPr/>
          <p:nvPr/>
        </p:nvSpPr>
        <p:spPr>
          <a:xfrm>
            <a:off x="4023360" y="1920240"/>
            <a:ext cx="1097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937760" y="1097280"/>
            <a:ext cx="38404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 ?</a:t>
            </a:r>
            <a:endParaRPr lang="en-US" sz="9000" dirty="0"/>
          </a:p>
        </p:txBody>
      </p:sp>
      <p:sp>
        <p:nvSpPr>
          <p:cNvPr id="7" name="Text 5"/>
          <p:cNvSpPr/>
          <p:nvPr/>
        </p:nvSpPr>
        <p:spPr>
          <a:xfrm>
            <a:off x="914400" y="41148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A8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affirmations sur les tests ADN d'origines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tests ADN sont interdits en France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Interdits hors cadre médical, scientifique ou judiciaire, avec une amende de 3 750 €.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Code pénal, art. 226-28-1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Français utilisent peu les tests ADN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Environ 2 millions de Français y ont déjà recours. 100 000 à 150 000 citoyens en font chaque année malgré l'interdiction.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CNIL · Avis CESE du 14 avril 2026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dispositifs publics (CNAOP, CAPADD) permettent facilement d'accéder à ses origines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Les démarches aboutissent dans environ 1 cas sur 10 seulement, faute de problèmes d'archivage et d'impossibilité de retrouver le parent de naissance ou le donneur.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Rapports d'activité CNAOP 2024 · CAPADD 2024-2025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données génétiques des Français sont déjà envoyées à l'étranger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Les tests sont réalisés via des entreprises étrangères, souvent sans contrôle suffisant ni garanties homogènes.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CNIL · CESE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meilleure solution consiste à créer un service public des tests ADN avec une base génétique franco-française ?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Le CNAOP et la CAPADD ne sont pas calibrés pour ce type de missions. Tout dispositif lourd sera contourné : les citoyens continueront de commander des kits en ligne. De plus, une base franco-française nécessiterait plusieurs centaines de milliers de personnes testées avant de produire des correspondances ADN utiles.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PPL n° 2312 · CNAOP · CAPADD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imposer aux entreprises extra-européennes de respecter le RGPD, il faut un stockage des données en Europe ?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220000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22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8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Le RGPD s'applique aux entreprises, même extra-européennes, dès lors qu'elles ciblent le public européen (site en français, paiement en euros, livraison en France).</a:t>
            </a:r>
            <a:endParaRPr lang="en-US" sz="1100" dirty="0"/>
          </a:p>
          <a:p>
            <a:pPr marL="0" indent="0" algn="l">
              <a:buNone/>
            </a:pP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Imposer un stockage en Europe nuirait à l'efficacité des bases ADN en scindant les profils génomiques européens des autres. Il vaut mieux exiger le respect du RGPD même pour des données hébergées aux États-Unis, avec si besoin la désignation d'un interlocuteur européen.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20440" y="460604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RGPD considérant 23 · CJUE Pammer et Hôtel Alpenhof · EDPB 3/2018 · PPL n° 2312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Légaliser les tests ADN signifie tout autoriser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L'objectif est un encadrement strict : origines uniquement, pas de données de santé, pas de filiation, protection RGPD renforcée.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PPL n° 2312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test ADN pourrait servir à contester une filiation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Le cadre proposé exclut tout effet juridique : ni filiation, ni héritage, ni état civil. La filiation reste du ressort du juge.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PPL n° 2312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légalisation remet en cause l'équilibre de la loi de bioéthique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Si une personne identifie son parent biologique, ce dernier reste libre d'accepter ou non d'entrer en relation. Le droit à la vie privée (art. 9 C. civ.) demeure pleinement applicable.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Code civil, art. 9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tests ADN peuvent révéler des maladies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le cadre proposé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Les tests médicaux seraient strictement interdits. Seuls les tests d'origines généalogiques seraient autorisés.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PPL n° 2312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228600" y="13716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228600" y="137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6032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 OU FAUX 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859536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109728" cy="141732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48640" y="1051560"/>
            <a:ext cx="8138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Interdire protège les citoyens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" y="2606040"/>
            <a:ext cx="28346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274320" y="2606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FAUX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606040"/>
            <a:ext cx="55321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3520440" y="269748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➡ L'interdiction actuelle laisse les utilisateurs sans accompagnement et sans protection réelle. Elle permet aux entreprises étrangères de s'affranchir du RGPD.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3858768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Note PPL n° 2312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731520"/>
            <a:ext cx="3200400" cy="3200400"/>
          </a:xfrm>
          <a:prstGeom prst="ellipse">
            <a:avLst/>
          </a:prstGeom>
          <a:solidFill>
            <a:srgbClr val="263F7A">
              <a:alpha val="65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-548640" y="3474720"/>
            <a:ext cx="2560320" cy="2560320"/>
          </a:xfrm>
          <a:prstGeom prst="ellipse">
            <a:avLst/>
          </a:prstGeom>
          <a:solidFill>
            <a:srgbClr val="C0392B">
              <a:alpha val="50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365760" y="201168"/>
            <a:ext cx="8412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PPL n° 2312 : un cadre simple, protecteur, lisible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20040" y="1143000"/>
            <a:ext cx="2606040" cy="1554480"/>
          </a:xfrm>
          <a:prstGeom prst="rect">
            <a:avLst/>
          </a:prstGeom>
          <a:solidFill>
            <a:srgbClr val="22397A"/>
          </a:solidFill>
          <a:ln w="12700">
            <a:solidFill>
              <a:srgbClr val="6A8C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429768" y="1252728"/>
            <a:ext cx="438912" cy="438912"/>
          </a:xfrm>
          <a:prstGeom prst="ellipse">
            <a:avLst/>
          </a:prstGeom>
          <a:solidFill>
            <a:srgbClr val="3498D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429768" y="12527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60120" y="123444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Dépénaliser les tests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d'origines à finalité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personnelle et généalogique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46120" y="1143000"/>
            <a:ext cx="2606040" cy="1554480"/>
          </a:xfrm>
          <a:prstGeom prst="rect">
            <a:avLst/>
          </a:prstGeom>
          <a:solidFill>
            <a:srgbClr val="22397A"/>
          </a:solidFill>
          <a:ln w="12700">
            <a:solidFill>
              <a:srgbClr val="6A8C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3355848" y="1252728"/>
            <a:ext cx="438912" cy="43891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3355848" y="12527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886200" y="123444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Maintenir l'interdiction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tests médicaux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libre accès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172200" y="1143000"/>
            <a:ext cx="2606040" cy="1554480"/>
          </a:xfrm>
          <a:prstGeom prst="rect">
            <a:avLst/>
          </a:prstGeom>
          <a:solidFill>
            <a:srgbClr val="22397A"/>
          </a:solidFill>
          <a:ln w="12700">
            <a:solidFill>
              <a:srgbClr val="6A8C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6281928" y="1252728"/>
            <a:ext cx="438912" cy="438912"/>
          </a:xfrm>
          <a:prstGeom prst="ellipse">
            <a:avLst/>
          </a:prstGeom>
          <a:solidFill>
            <a:srgbClr val="2A7A4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6281928" y="12527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812280" y="123444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 effet juridique :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filiation, ni héritage,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état civil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2880360"/>
            <a:ext cx="2606040" cy="1554480"/>
          </a:xfrm>
          <a:prstGeom prst="rect">
            <a:avLst/>
          </a:prstGeom>
          <a:solidFill>
            <a:srgbClr val="22397A"/>
          </a:solidFill>
          <a:ln w="12700">
            <a:solidFill>
              <a:srgbClr val="6A8C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429768" y="2990088"/>
            <a:ext cx="438912" cy="438912"/>
          </a:xfrm>
          <a:prstGeom prst="ellipse">
            <a:avLst/>
          </a:prstGeom>
          <a:solidFill>
            <a:srgbClr val="E8A02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429768" y="299008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60120" y="297180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Protéger les données :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RGPD, consentement exprès,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droit à l'effacement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246120" y="2880360"/>
            <a:ext cx="2606040" cy="1554480"/>
          </a:xfrm>
          <a:prstGeom prst="rect">
            <a:avLst/>
          </a:prstGeom>
          <a:solidFill>
            <a:srgbClr val="22397A"/>
          </a:solidFill>
          <a:ln w="12700">
            <a:solidFill>
              <a:srgbClr val="6A8C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3355848" y="2990088"/>
            <a:ext cx="438912" cy="438912"/>
          </a:xfrm>
          <a:prstGeom prst="ellipse">
            <a:avLst/>
          </a:prstGeom>
          <a:solidFill>
            <a:srgbClr val="6D2E6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3355848" y="299008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886200" y="297180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un label public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confiance — le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Nutri-Score » des tests ADN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172200" y="2880360"/>
            <a:ext cx="2606040" cy="1554480"/>
          </a:xfrm>
          <a:prstGeom prst="rect">
            <a:avLst/>
          </a:prstGeom>
          <a:solidFill>
            <a:srgbClr val="22397A"/>
          </a:solidFill>
          <a:ln w="12700">
            <a:solidFill>
              <a:srgbClr val="6A8C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6281928" y="2990088"/>
            <a:ext cx="438912" cy="438912"/>
          </a:xfrm>
          <a:prstGeom prst="ellipse">
            <a:avLst/>
          </a:prstGeom>
          <a:solidFill>
            <a:srgbClr val="027B7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281928" y="299008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812280" y="297180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un centre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d'accompagnement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pluridisciplinaire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0" y="4892040"/>
            <a:ext cx="3044952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Shape 28"/>
          <p:cNvSpPr/>
          <p:nvPr/>
        </p:nvSpPr>
        <p:spPr>
          <a:xfrm>
            <a:off x="3044952" y="4892040"/>
            <a:ext cx="304495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1" name="Shape 29"/>
          <p:cNvSpPr/>
          <p:nvPr/>
        </p:nvSpPr>
        <p:spPr>
          <a:xfrm>
            <a:off x="6089904" y="4892040"/>
            <a:ext cx="3054096" cy="256032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Affichage à l'écran (16:9)</PresentationFormat>
  <Paragraphs>0</Paragraphs>
  <Slides>17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Tests ADN d'origines — PPL n°2312</dc:title>
  <dc:subject>PptxGenJS Presentation</dc:subject>
  <dc:creator>PptxGenJS</dc:creator>
  <cp:lastModifiedBy>Arthur Fournis</cp:lastModifiedBy>
  <cp:revision>7</cp:revision>
  <dcterms:created xsi:type="dcterms:W3CDTF">2026-05-01T06:40:19Z</dcterms:created>
  <dcterms:modified xsi:type="dcterms:W3CDTF">2026-06-01T07:51:00Z</dcterms:modified>
</cp:coreProperties>
</file>